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97" r:id="rId2"/>
    <p:sldId id="489" r:id="rId3"/>
    <p:sldId id="452" r:id="rId4"/>
    <p:sldId id="453" r:id="rId5"/>
    <p:sldId id="534" r:id="rId6"/>
    <p:sldId id="454" r:id="rId7"/>
    <p:sldId id="455" r:id="rId8"/>
    <p:sldId id="544" r:id="rId9"/>
    <p:sldId id="456" r:id="rId10"/>
    <p:sldId id="457" r:id="rId11"/>
    <p:sldId id="536" r:id="rId12"/>
    <p:sldId id="537" r:id="rId13"/>
    <p:sldId id="459" r:id="rId14"/>
    <p:sldId id="538" r:id="rId15"/>
    <p:sldId id="539" r:id="rId16"/>
    <p:sldId id="540" r:id="rId17"/>
    <p:sldId id="541" r:id="rId18"/>
    <p:sldId id="542" r:id="rId19"/>
    <p:sldId id="533" r:id="rId20"/>
    <p:sldId id="363" r:id="rId21"/>
    <p:sldId id="464" r:id="rId22"/>
    <p:sldId id="463" r:id="rId23"/>
    <p:sldId id="465" r:id="rId24"/>
    <p:sldId id="466" r:id="rId25"/>
    <p:sldId id="468" r:id="rId26"/>
    <p:sldId id="470" r:id="rId27"/>
    <p:sldId id="472" r:id="rId28"/>
    <p:sldId id="473" r:id="rId29"/>
    <p:sldId id="376" r:id="rId30"/>
    <p:sldId id="477" r:id="rId31"/>
    <p:sldId id="532" r:id="rId32"/>
    <p:sldId id="479" r:id="rId33"/>
    <p:sldId id="480" r:id="rId34"/>
    <p:sldId id="482" r:id="rId35"/>
    <p:sldId id="483" r:id="rId36"/>
    <p:sldId id="491" r:id="rId37"/>
    <p:sldId id="484" r:id="rId38"/>
    <p:sldId id="486" r:id="rId39"/>
    <p:sldId id="525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3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11/20/23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11/20/23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377439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245672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800225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795463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8261" y="5960744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1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643197"/>
            <a:ext cx="4422153" cy="36983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5093020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92" y="1505484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20" y="3804312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6" y="3730263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6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1486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922134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487219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751874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440265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751874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08D52-A106-49AF-905E-9F3D62EE4D69}"/>
              </a:ext>
            </a:extLst>
          </p:cNvPr>
          <p:cNvSpPr/>
          <p:nvPr/>
        </p:nvSpPr>
        <p:spPr>
          <a:xfrm>
            <a:off x="2917545" y="2986912"/>
            <a:ext cx="3371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🐝🔀🙏👁️👁️➡️🌎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751874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25774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4811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40353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</p:spTree>
    <p:extLst>
      <p:ext uri="{BB962C8B-B14F-4D97-AF65-F5344CB8AC3E}">
        <p14:creationId xmlns:p14="http://schemas.microsoft.com/office/powerpoint/2010/main" val="165610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 we all context switch based on who were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682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C706-9DC2-4405-B038-604B9CF1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8D65D-29D0-454A-9866-32F9C17E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Mo’ Packages Mo’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E311E-E01E-4095-AED6-51645E2C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4CC82-0F6D-4432-9EE6-C322FDFAC2B7}"/>
              </a:ext>
            </a:extLst>
          </p:cNvPr>
          <p:cNvSpPr txBox="1"/>
          <p:nvPr/>
        </p:nvSpPr>
        <p:spPr>
          <a:xfrm>
            <a:off x="304804" y="2038293"/>
            <a:ext cx="35702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install.packages</a:t>
            </a:r>
            <a:r>
              <a:rPr lang="en-US" sz="2000" dirty="0"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latin typeface="Consolas" panose="020B0609020204030204" pitchFamily="49" charset="0"/>
              </a:rPr>
              <a:t>qdap</a:t>
            </a:r>
            <a:r>
              <a:rPr lang="en-US" sz="20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C28B32-EB27-429B-BB34-0AE0B5E26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309C-F9F7-449D-A274-75B4F7585B08}"/>
              </a:ext>
            </a:extLst>
          </p:cNvPr>
          <p:cNvSpPr txBox="1"/>
          <p:nvPr/>
        </p:nvSpPr>
        <p:spPr>
          <a:xfrm>
            <a:off x="304805" y="2438403"/>
            <a:ext cx="357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QDAP requires JAVA…so if you don’t have Java it won’t install.</a:t>
            </a:r>
          </a:p>
        </p:txBody>
      </p:sp>
      <p:pic>
        <p:nvPicPr>
          <p:cNvPr id="1026" name="Picture 2" descr="Image result for installation problem meme java">
            <a:extLst>
              <a:ext uri="{FF2B5EF4-FFF2-40B4-BE49-F238E27FC236}">
                <a16:creationId xmlns:a16="http://schemas.microsoft.com/office/drawing/2014/main" id="{298EE642-0DA7-4DE1-940C-D40331EA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840" y="1862960"/>
            <a:ext cx="3333470" cy="25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5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29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A_Keyword_Scanning_revised.R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4734" y="1285610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6" y="1443275"/>
            <a:ext cx="8426834" cy="805489"/>
            <a:chOff x="397126" y="881880"/>
            <a:chExt cx="5855599" cy="805489"/>
          </a:xfrm>
        </p:grpSpPr>
        <p:sp>
          <p:nvSpPr>
            <p:cNvPr id="8" name="Rectangle 7"/>
            <p:cNvSpPr/>
            <p:nvPr/>
          </p:nvSpPr>
          <p:spPr>
            <a:xfrm>
              <a:off x="473842" y="1337464"/>
              <a:ext cx="5778883" cy="3499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3005334"/>
            <a:ext cx="8418310" cy="814012"/>
            <a:chOff x="405650" y="3096057"/>
            <a:chExt cx="5847075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3593769"/>
              <a:ext cx="5778883" cy="3163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1222" y="11643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174" y="4419586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5650" y="4729257"/>
            <a:ext cx="8311630" cy="805489"/>
            <a:chOff x="405650" y="2078856"/>
            <a:chExt cx="5847075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2546727"/>
              <a:ext cx="5778883" cy="33761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counts the number of patterns in a document</a:t>
              </a:r>
            </a:p>
          </p:txBody>
        </p:sp>
      </p:grpSp>
      <p:pic>
        <p:nvPicPr>
          <p:cNvPr id="18" name="Picture 17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248764"/>
            <a:ext cx="8229600" cy="417524"/>
          </a:xfrm>
          <a:prstGeom prst="rect">
            <a:avLst/>
          </a:prstGeom>
        </p:spPr>
      </p:pic>
      <p:pic>
        <p:nvPicPr>
          <p:cNvPr id="19" name="Picture 18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808176"/>
            <a:ext cx="3213100" cy="203200"/>
          </a:xfrm>
          <a:prstGeom prst="rect">
            <a:avLst/>
          </a:prstGeom>
        </p:spPr>
      </p:pic>
      <p:pic>
        <p:nvPicPr>
          <p:cNvPr id="20" name="Picture 19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5638786"/>
            <a:ext cx="8229600" cy="361040"/>
          </a:xfrm>
          <a:prstGeom prst="rect">
            <a:avLst/>
          </a:prstGeom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695F3418-3960-4323-9F9F-D885ACE3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198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18234"/>
            <a:ext cx="7886700" cy="591477"/>
          </a:xfrm>
        </p:spPr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FF30F4A-146D-40DD-A88A-5E29DDD46A50}"/>
              </a:ext>
            </a:extLst>
          </p:cNvPr>
          <p:cNvSpPr txBox="1">
            <a:spLocks/>
          </p:cNvSpPr>
          <p:nvPr/>
        </p:nvSpPr>
        <p:spPr>
          <a:xfrm>
            <a:off x="628650" y="1842234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</a:t>
            </a:r>
            <a:r>
              <a:rPr lang="en-US" dirty="0" err="1"/>
              <a:t>A_Keyword_Scanning.R</a:t>
            </a:r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949CF44-33B9-4197-A954-AA48AD0D1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0415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266475" y="1025394"/>
            <a:ext cx="4111773" cy="5235760"/>
          </a:xfrm>
          <a:prstGeom prst="rect">
            <a:avLst/>
          </a:prstGeom>
        </p:spPr>
      </p:pic>
      <p:pic>
        <p:nvPicPr>
          <p:cNvPr id="7" name="Picture 6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6019620" y="907300"/>
            <a:ext cx="815619" cy="523576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AE624F4-3542-452F-9780-DCF4116EC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979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Cleaning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43038" y="3989900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1053" y="3765264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3358" y="4053940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20166" y="2812253"/>
            <a:ext cx="1493520" cy="1706896"/>
            <a:chOff x="472107" y="1985837"/>
            <a:chExt cx="1493520" cy="1706896"/>
          </a:xfrm>
        </p:grpSpPr>
        <p:sp>
          <p:nvSpPr>
            <p:cNvPr id="13" name="Chevron 12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13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5" name="Picture 14" descr="Rlogo-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396472" y="1266745"/>
            <a:ext cx="4122706" cy="1200329"/>
            <a:chOff x="3169647" y="752374"/>
            <a:chExt cx="4122706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606863" y="2650812"/>
            <a:ext cx="3701924" cy="2292663"/>
            <a:chOff x="3770719" y="1952703"/>
            <a:chExt cx="2443298" cy="1515429"/>
          </a:xfrm>
        </p:grpSpPr>
        <p:sp>
          <p:nvSpPr>
            <p:cNvPr id="20" name="Down Arrow 19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96472" y="4989331"/>
            <a:ext cx="4122706" cy="923330"/>
            <a:chOff x="3169647" y="752374"/>
            <a:chExt cx="4122706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8279A3C4-4FE8-46C3-9F6D-C09A2A21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5362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692786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TM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92786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97125" y="1159404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1800" kern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50" y="1929323"/>
            <a:ext cx="8113984" cy="814012"/>
            <a:chOff x="405650" y="2070333"/>
            <a:chExt cx="8113984" cy="814012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600" kern="1200" dirty="0" err="1">
                  <a:solidFill>
                    <a:schemeClr val="bg1"/>
                  </a:solidFill>
                  <a:latin typeface="+mj-lt"/>
                  <a:cs typeface="Consolas" panose="020B0609020204030204" pitchFamily="49" charset="0"/>
                </a:rPr>
                <a:t>tm_map</a:t>
              </a:r>
              <a:r>
                <a:rPr lang="en-US" sz="1600" kern="1200" dirty="0">
                  <a:solidFill>
                    <a:schemeClr val="bg1"/>
                  </a:solidFill>
                  <a:latin typeface="+mj-lt"/>
                  <a:cs typeface="Consolas" panose="020B0609020204030204" pitchFamily="49" charset="0"/>
                </a:rPr>
                <a:t>(corpus, function)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4571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err="1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4174" y="4968214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625" y="3587811"/>
            <a:ext cx="8029574" cy="114300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removePunctuation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punctuation from the documents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stripWhitespace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extra spaces, tabs are removed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removeNumbers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numbers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tolower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– makes all case lower</a:t>
            </a:r>
          </a:p>
          <a:p>
            <a:pPr defTabSz="457200"/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removeWords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 removes specific “</a:t>
            </a:r>
            <a:r>
              <a:rPr lang="en-US" sz="14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4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42" y="5284840"/>
            <a:ext cx="8045792" cy="82387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Corpus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- A collection of documents that analysis will be based on.</a:t>
            </a:r>
          </a:p>
          <a:p>
            <a:pPr defTabSz="457200"/>
            <a:r>
              <a:rPr lang="en-US" sz="1600" u="sng" kern="1200" dirty="0" err="1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Stopwords</a:t>
            </a:r>
            <a:r>
              <a:rPr lang="en-US" sz="1600" kern="1200" dirty="0">
                <a:solidFill>
                  <a:schemeClr val="bg1"/>
                </a:solidFill>
                <a:latin typeface="+mj-lt"/>
                <a:cs typeface="Arial Unicode MS" panose="020B0604020202020204" pitchFamily="34" charset="-128"/>
              </a:rPr>
              <a:t> – are common words that provide very little insight, often articles like “a”, “the”.  Customizing them is sometimes key in order to extract valuable insights.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072" y="2838682"/>
            <a:ext cx="816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kern="1200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getTransformations</a:t>
            </a:r>
            <a:r>
              <a:rPr lang="en-US" b="1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() </a:t>
            </a:r>
            <a:r>
              <a:rPr lang="en-US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will list all standard tm corpus transformations.  We can apply </a:t>
            </a:r>
            <a:r>
              <a:rPr lang="en-US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functions from other packages with </a:t>
            </a:r>
            <a:r>
              <a:rPr lang="en-US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r>
              <a:rPr lang="en-US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(FUNCTION)</a:t>
            </a:r>
            <a:endParaRPr lang="en-US" kern="1200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71BACCBF-8F89-49EE-A943-FD10B64E0D4F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11/20/23</a:t>
            </a:fld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5BFEE4F-2B13-4049-9FF8-6F5FB2CDC1C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08D36694-2562-4A47-BECE-C2471535260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718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16" grpId="0" animBg="1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632826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qdap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32826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32826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7125" y="1142308"/>
            <a:ext cx="8122509" cy="805489"/>
            <a:chOff x="397125" y="881880"/>
            <a:chExt cx="8122509" cy="805489"/>
          </a:xfrm>
        </p:grpSpPr>
        <p:sp>
          <p:nvSpPr>
            <p:cNvPr id="9" name="TextBox 8"/>
            <p:cNvSpPr txBox="1"/>
            <p:nvPr/>
          </p:nvSpPr>
          <p:spPr>
            <a:xfrm>
              <a:off x="397125" y="881880"/>
              <a:ext cx="631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Global Substitutions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mgsub</a:t>
              </a:r>
              <a:r>
                <a:rPr lang="en-US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(“search pattern”, “replacement pattern”, text object)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649" y="2119279"/>
            <a:ext cx="8512013" cy="1844219"/>
            <a:chOff x="405650" y="2070333"/>
            <a:chExt cx="8113984" cy="1844219"/>
          </a:xfrm>
        </p:grpSpPr>
        <p:sp>
          <p:nvSpPr>
            <p:cNvPr id="11" name="Rectangle 10"/>
            <p:cNvSpPr/>
            <p:nvPr/>
          </p:nvSpPr>
          <p:spPr>
            <a:xfrm>
              <a:off x="473842" y="2352916"/>
              <a:ext cx="8045792" cy="1561636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replace_abbreviation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 Replace Abbreviations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replace_contraction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Contractions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replace_number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 Replace Numbers With Text Representation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replace_ordinal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Mixed Ordinal Numbers With Text Representation</a:t>
              </a:r>
            </a:p>
            <a:p>
              <a:pPr defTabSz="457200"/>
              <a:r>
                <a:rPr lang="en-US" sz="16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replace_symbol</a:t>
              </a:r>
              <a:r>
                <a:rPr lang="en-US" sz="16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()- Replace Symbols with Word Equivalents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50" y="2070333"/>
              <a:ext cx="24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Family of Replace Functions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4174" y="5093998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42" y="5491556"/>
            <a:ext cx="8045792" cy="61435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600" u="sng" dirty="0">
                <a:solidFill>
                  <a:prstClr val="white"/>
                </a:solidFill>
                <a:latin typeface="Arial Unicode MS" panose="020B0604020202020204" pitchFamily="34" charset="-128"/>
              </a:rPr>
              <a:t>Lemmatization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</a:rPr>
              <a:t> in linguistics, is the process of grouping together the different inflected forms of a word so they can be analyzed as a single item.</a:t>
            </a:r>
            <a:endParaRPr lang="en-US" sz="16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046" y="4359738"/>
            <a:ext cx="8045792" cy="56388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22" y="4032009"/>
            <a:ext cx="5007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To use on a corpus you need to apply </a:t>
            </a:r>
            <a:r>
              <a:rPr lang="en-US" sz="1600" dirty="0" err="1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endParaRPr lang="en-US" sz="1600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448567F1-4B6C-4D52-A400-FA3C513BEB82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00A58B-DD98-43D0-B791-721480A02982}" type="datetime1">
              <a:rPr lang="en-US" smtClean="0"/>
              <a:pPr/>
              <a:t>11/20/23</a:t>
            </a:fld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B056021-81CB-403D-8385-682FDD5E56BE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4C6CA2C-868E-4ED3-B0CB-910C228258A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009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8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851" y="365126"/>
            <a:ext cx="8661973" cy="591477"/>
          </a:xfrm>
        </p:spPr>
        <p:txBody>
          <a:bodyPr/>
          <a:lstStyle/>
          <a:p>
            <a:r>
              <a:rPr lang="en-US" sz="2800" dirty="0"/>
              <a:t>Custom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4174" y="1716365"/>
            <a:ext cx="4572000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174" y="1245054"/>
            <a:ext cx="6772495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sz="1800" u="sng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is poached to account for errors when making lowercase.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311" y="4082737"/>
            <a:ext cx="5503494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clean.corpus</a:t>
            </a:r>
            <a:r>
              <a:rPr lang="en-US" dirty="0"/>
              <a:t>” makes applying all transformations easier.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598" y="4503835"/>
            <a:ext cx="617932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 rot="19665761">
            <a:off x="5465212" y="4329544"/>
            <a:ext cx="369997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str_to_lower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sz="1600" kern="1200" dirty="0" err="1">
                <a:solidFill>
                  <a:prstClr val="white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7FB663B-C4A4-4685-ADE7-88CAA5A3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919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&amp; Inputs for Setting Up a TM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020" y="1533094"/>
            <a:ext cx="776426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021" y="1163762"/>
            <a:ext cx="714176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custom.stopwords</a:t>
            </a:r>
            <a:r>
              <a:rPr lang="en-US" dirty="0"/>
              <a:t>” combines vectors of words to remove from the corpus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499" y="2224670"/>
            <a:ext cx="285750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words.  </a:t>
            </a:r>
          </a:p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E.g. Twitter abbreviations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060" y="3400165"/>
            <a:ext cx="8939156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'text'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060" y="3030833"/>
            <a:ext cx="3219728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u="sng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 dirty="0"/>
              <a:t>Retaining Meta Data Information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F2A2CED-E8BE-40F6-9A53-DCFF02685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43077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Open </a:t>
            </a:r>
            <a:r>
              <a:rPr lang="en-US" sz="2800" dirty="0" err="1"/>
              <a:t>B_Cleaning_and_Frequency_Count.R</a:t>
            </a:r>
            <a:endParaRPr lang="en-US" sz="280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BB2B3EF-AB58-48CF-9BD0-D8993F5A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839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6" y="1294448"/>
            <a:ext cx="2553981" cy="3847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089072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2621266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110606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34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Bag of Words, how is data organized?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3125-0793-4764-A090-AAD0A322BE20}"/>
              </a:ext>
            </a:extLst>
          </p:cNvPr>
          <p:cNvSpPr/>
          <p:nvPr/>
        </p:nvSpPr>
        <p:spPr>
          <a:xfrm>
            <a:off x="365760" y="4617577"/>
            <a:ext cx="4453646" cy="11536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889756-F100-4C4C-ADAB-79A1BBE2D7E1}"/>
              </a:ext>
            </a:extLst>
          </p:cNvPr>
          <p:cNvSpPr/>
          <p:nvPr/>
        </p:nvSpPr>
        <p:spPr>
          <a:xfrm>
            <a:off x="365759" y="4248574"/>
            <a:ext cx="445364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Code to Create the DTM/TDM and change to a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67B80-37C5-4FA1-A8B6-4145CB28D72E}"/>
              </a:ext>
            </a:extLst>
          </p:cNvPr>
          <p:cNvSpPr/>
          <p:nvPr/>
        </p:nvSpPr>
        <p:spPr>
          <a:xfrm>
            <a:off x="365760" y="5944317"/>
            <a:ext cx="8409940" cy="35394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kern="12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Consolas" panose="020B0609020204030204" pitchFamily="49" charset="0"/>
              </a:rPr>
              <a:t>The matrices are sparse (many 0’s) so additional steps may be needed to extract information.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0F226D-E0DE-45AD-821B-7663925F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775404"/>
              </p:ext>
            </p:extLst>
          </p:nvPr>
        </p:nvGraphicFramePr>
        <p:xfrm>
          <a:off x="365760" y="1604750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E8506CF-AECA-4CC7-B5EC-4CA9F1E0F568}"/>
              </a:ext>
            </a:extLst>
          </p:cNvPr>
          <p:cNvSpPr/>
          <p:nvPr/>
        </p:nvSpPr>
        <p:spPr>
          <a:xfrm>
            <a:off x="365758" y="1237369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3AE280-ABA7-4970-8744-D0E24542C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69835"/>
              </p:ext>
            </p:extLst>
          </p:nvPr>
        </p:nvGraphicFramePr>
        <p:xfrm>
          <a:off x="5193746" y="1630150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8FFC286-E215-43A9-B51D-20E465668F33}"/>
              </a:ext>
            </a:extLst>
          </p:cNvPr>
          <p:cNvSpPr/>
          <p:nvPr/>
        </p:nvSpPr>
        <p:spPr>
          <a:xfrm>
            <a:off x="5193746" y="1249919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8A66C7-8011-4A5F-A82A-92177B696CA0}"/>
              </a:ext>
            </a:extLst>
          </p:cNvPr>
          <p:cNvSpPr/>
          <p:nvPr/>
        </p:nvSpPr>
        <p:spPr>
          <a:xfrm>
            <a:off x="5129846" y="4248574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Why are DTM &amp; TDM Sparse?  What do they represent?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97BD3E-8060-4D7E-B28F-7036109F93D8}"/>
              </a:ext>
            </a:extLst>
          </p:cNvPr>
          <p:cNvSpPr/>
          <p:nvPr/>
        </p:nvSpPr>
        <p:spPr>
          <a:xfrm>
            <a:off x="5129846" y="4617577"/>
            <a:ext cx="3513458" cy="11536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algn="ctr"/>
            <a:endParaRPr lang="en-US" sz="3600" dirty="0">
              <a:solidFill>
                <a:schemeClr val="tx1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3972-4453-478B-B709-646647E27FDC}"/>
              </a:ext>
            </a:extLst>
          </p:cNvPr>
          <p:cNvSpPr txBox="1"/>
          <p:nvPr/>
        </p:nvSpPr>
        <p:spPr>
          <a:xfrm>
            <a:off x="6457950" y="4840776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753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29807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Once cleaned, let’s get word frequencies.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001132"/>
              </p:ext>
            </p:extLst>
          </p:nvPr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D361A6-416C-4887-85FD-E5397746D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58829"/>
              </p:ext>
            </p:extLst>
          </p:nvPr>
        </p:nvGraphicFramePr>
        <p:xfrm>
          <a:off x="365760" y="2818949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1845DF9-B1E1-4118-B900-F9A126E097C7}"/>
              </a:ext>
            </a:extLst>
          </p:cNvPr>
          <p:cNvSpPr/>
          <p:nvPr/>
        </p:nvSpPr>
        <p:spPr>
          <a:xfrm>
            <a:off x="365758" y="2451568"/>
            <a:ext cx="443484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Term Document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E1BA8C0-D712-4C50-880C-42F6FF7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504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about a DTM?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D4F4D-781D-474A-9BAC-BB83839CDCE1}"/>
              </a:ext>
            </a:extLst>
          </p:cNvPr>
          <p:cNvSpPr/>
          <p:nvPr/>
        </p:nvSpPr>
        <p:spPr>
          <a:xfrm>
            <a:off x="365758" y="1357837"/>
            <a:ext cx="765339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???????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beerDTMm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C9C44B-67F3-4E36-8102-211D5F3F934C}"/>
              </a:ext>
            </a:extLst>
          </p:cNvPr>
          <p:cNvSpPr/>
          <p:nvPr/>
        </p:nvSpPr>
        <p:spPr>
          <a:xfrm rot="5400000">
            <a:off x="4382414" y="3552522"/>
            <a:ext cx="1339350" cy="402476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D87AD9-BE81-4811-80B4-0B3567211CA3}"/>
              </a:ext>
            </a:extLst>
          </p:cNvPr>
          <p:cNvGraphicFramePr>
            <a:graphicFrameLocks noGrp="1"/>
          </p:cNvGraphicFramePr>
          <p:nvPr/>
        </p:nvGraphicFramePr>
        <p:xfrm>
          <a:off x="5962071" y="2844349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Unicode MS" panose="020B0604020202020204" pitchFamily="34" charset="-128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81F82B2-C164-4D27-B9E8-F79273567423}"/>
              </a:ext>
            </a:extLst>
          </p:cNvPr>
          <p:cNvSpPr/>
          <p:nvPr/>
        </p:nvSpPr>
        <p:spPr>
          <a:xfrm>
            <a:off x="5962071" y="2478589"/>
            <a:ext cx="2057083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Word Frequency Matrix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43339"/>
              </p:ext>
            </p:extLst>
          </p:nvPr>
        </p:nvGraphicFramePr>
        <p:xfrm>
          <a:off x="628650" y="2844349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628650" y="2464118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284A7-C729-4E1C-B51B-D449ADBE7276}"/>
              </a:ext>
            </a:extLst>
          </p:cNvPr>
          <p:cNvSpPr/>
          <p:nvPr/>
        </p:nvSpPr>
        <p:spPr>
          <a:xfrm>
            <a:off x="365758" y="5710397"/>
            <a:ext cx="7653397" cy="35394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700" dirty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</a:rPr>
              <a:t>Can anyone think of how you could get a DTM to be a WFM?  </a:t>
            </a:r>
          </a:p>
        </p:txBody>
      </p:sp>
    </p:spTree>
    <p:extLst>
      <p:ext uri="{BB962C8B-B14F-4D97-AF65-F5344CB8AC3E}">
        <p14:creationId xmlns:p14="http://schemas.microsoft.com/office/powerpoint/2010/main" val="34698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</a:t>
            </a:r>
            <a:r>
              <a:rPr lang="en-US" dirty="0" err="1"/>
              <a:t>C_Dendrogram.R</a:t>
            </a:r>
            <a:r>
              <a:rPr lang="en-US" dirty="0"/>
              <a:t> to visualize the WFM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DA1CD-42AE-4025-8D42-D885CD1C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1" y="1314696"/>
            <a:ext cx="7970520" cy="46835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32EC9ED-BF48-4B7E-A170-A949F88DB95D}"/>
              </a:ext>
            </a:extLst>
          </p:cNvPr>
          <p:cNvSpPr/>
          <p:nvPr/>
        </p:nvSpPr>
        <p:spPr>
          <a:xfrm>
            <a:off x="609600" y="2933700"/>
            <a:ext cx="438150" cy="2190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DE0473B-083C-48A8-A903-3177A75C4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3F244-C7AA-435C-B6FB-A854A323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6" y="2209018"/>
            <a:ext cx="4492086" cy="24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2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Zombies!!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3BFF8-5C6D-4FAD-980D-98BA8B6D4B46}"/>
              </a:ext>
            </a:extLst>
          </p:cNvPr>
          <p:cNvSpPr/>
          <p:nvPr/>
        </p:nvSpPr>
        <p:spPr>
          <a:xfrm>
            <a:off x="259307" y="1102102"/>
            <a:ext cx="8611738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Inspect word associations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associations&lt;-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findAssocs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'zombie', 0.30)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dot plot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(terms=names(associations[[1]]),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value=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&lt;-factor(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levels=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ggplot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(y=terms)) +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geom_point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(x=value), data=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col='#c00c00') +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theme_gdocs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+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geom_text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value,label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=value),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colour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="red",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hjust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=-.25, size=3)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7E16E0-0E42-427E-A641-3FD778FEFA8D}"/>
              </a:ext>
            </a:extLst>
          </p:cNvPr>
          <p:cNvSpPr/>
          <p:nvPr/>
        </p:nvSpPr>
        <p:spPr>
          <a:xfrm>
            <a:off x="4105701" y="1317234"/>
            <a:ext cx="973540" cy="3690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A7185D-FC3A-4F10-8DE7-174F92904FA2}"/>
              </a:ext>
            </a:extLst>
          </p:cNvPr>
          <p:cNvSpPr txBox="1"/>
          <p:nvPr/>
        </p:nvSpPr>
        <p:spPr>
          <a:xfrm>
            <a:off x="259307" y="4279684"/>
            <a:ext cx="8611737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Adjust 0.30  to get the terms that are associated .30 or more with the ‘zombie’ term.</a:t>
            </a: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Treating the terms as factors lets ggplot2 sort them for a cleaner look.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95DED88-4BA5-4A9D-947E-B9F17C12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9529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C_Dendrogram.R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50631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Zombies!!  Word Association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5F767D-E999-4D8F-B08C-3439826E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28" y="1414465"/>
            <a:ext cx="7630944" cy="4484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756528" y="1075911"/>
            <a:ext cx="763094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Geek has the highest word association with “zombie”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49B7D8-BBDD-4156-AA30-4CA94FFF5DCD}"/>
              </a:ext>
            </a:extLst>
          </p:cNvPr>
          <p:cNvSpPr/>
          <p:nvPr/>
        </p:nvSpPr>
        <p:spPr>
          <a:xfrm>
            <a:off x="756528" y="5942412"/>
            <a:ext cx="76309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Alcohol geek. Avid tv buff. Friendly beer aficionado. Coffee guru. Zombie junkie.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6AD8B8-BC63-43D5-8544-FDFD5FD2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9" y="5962827"/>
            <a:ext cx="404901" cy="329185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9B25423-DEB8-4B70-922F-CA4033DB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0446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1F0EBF-9545-4BDE-B6B2-0D32BABD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5760" y="5978814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49717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3960025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3591022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92391"/>
              </p:ext>
            </p:extLst>
          </p:nvPr>
        </p:nvGraphicFramePr>
        <p:xfrm>
          <a:off x="628650" y="1712479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5255809" y="1706449"/>
            <a:ext cx="2924981" cy="2967580"/>
            <a:chOff x="5846529" y="2604459"/>
            <a:chExt cx="2924981" cy="29675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441066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stCxn id="28" idx="1"/>
            </p:cNvCxnSpPr>
            <p:nvPr/>
          </p:nvCxnSpPr>
          <p:spPr>
            <a:xfrm flipH="1" flipV="1">
              <a:off x="7470766" y="2735264"/>
              <a:ext cx="1131467" cy="116121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4896751" y="5077411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44, losing precision to create the cluster.</a:t>
            </a:r>
          </a:p>
        </p:txBody>
      </p:sp>
    </p:spTree>
    <p:extLst>
      <p:ext uri="{BB962C8B-B14F-4D97-AF65-F5344CB8AC3E}">
        <p14:creationId xmlns:p14="http://schemas.microsoft.com/office/powerpoint/2010/main" val="42240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6" grpId="0" animBg="1"/>
      <p:bldP spid="19" grpId="0" animBg="1"/>
      <p:bldP spid="21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0D5C-D4DA-42F2-9C4A-993DFC77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34DE6-46FB-47F0-9733-C3D27E99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C_Dendrogram.R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123B4-98F7-4DC5-97DE-E4E47071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3B0A-243D-4D84-82C8-9D7223818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79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2" descr="Image result for DATACAM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" y="1616392"/>
            <a:ext cx="3499486" cy="34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15" y="1407943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77" y="3678703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84DA6B8-8816-42D2-9890-B81F6896E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9708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What is Text Mining (TM)?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Keyword Scanning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Preparation DTM/TDM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Associations &amp; Dendrograms (Clustering)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</a:t>
                      </a:r>
                      <a:r>
                        <a:rPr lang="en-US" sz="1800" b="0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Wordcloud</a:t>
                      </a:r>
                      <a:endParaRPr lang="en-US" sz="18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Comparison </a:t>
                      </a:r>
                      <a:r>
                        <a:rPr lang="en-US" sz="1800" b="0" strike="noStrike" dirty="0" err="1">
                          <a:solidFill>
                            <a:schemeClr val="tx1"/>
                          </a:solidFill>
                          <a:latin typeface="+mn-lt"/>
                        </a:rPr>
                        <a:t>Wordcloud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Polarity/Sentiment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11/20/23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" y="5118735"/>
            <a:ext cx="3891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( &amp; messy) data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C4B0110-9E5B-4DE1-A594-ED304C1A5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732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5490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91D7-E6E6-0A4C-BAAA-C5473624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E158-8409-CA4C-9FA6-EBDFA1E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C6980E-4E6F-2A46-A208-8286863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C3B70-14F9-764E-AD4A-AFB3CE04E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7" descr="Chapt1 Text Mining Workflow v3.png">
            <a:extLst>
              <a:ext uri="{FF2B5EF4-FFF2-40B4-BE49-F238E27FC236}">
                <a16:creationId xmlns:a16="http://schemas.microsoft.com/office/drawing/2014/main" id="{7E5C30C1-7BAC-5B47-AC78-E8EFAF24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4647352" y="1761218"/>
            <a:ext cx="3555075" cy="45268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15E572-D3BC-A545-9AE0-A94646A8AE83}"/>
              </a:ext>
            </a:extLst>
          </p:cNvPr>
          <p:cNvGrpSpPr/>
          <p:nvPr/>
        </p:nvGrpSpPr>
        <p:grpSpPr>
          <a:xfrm>
            <a:off x="1440913" y="1953003"/>
            <a:ext cx="1471236" cy="3827961"/>
            <a:chOff x="6603961" y="1572853"/>
            <a:chExt cx="1321732" cy="4165856"/>
          </a:xfrm>
        </p:grpSpPr>
        <p:sp>
          <p:nvSpPr>
            <p:cNvPr id="10" name="Arrow: Down 4">
              <a:extLst>
                <a:ext uri="{FF2B5EF4-FFF2-40B4-BE49-F238E27FC236}">
                  <a16:creationId xmlns:a16="http://schemas.microsoft.com/office/drawing/2014/main" id="{9CBC49F3-2444-594D-BF3C-CCA1C4FEF05B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F77A6-CDF0-B64C-BA16-0D964FCE12D0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EF483-6E49-8D40-9BF1-028ED918C725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49EA9-5C3E-5143-8312-466227603339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4" name="Isosceles Triangle 11">
            <a:extLst>
              <a:ext uri="{FF2B5EF4-FFF2-40B4-BE49-F238E27FC236}">
                <a16:creationId xmlns:a16="http://schemas.microsoft.com/office/drawing/2014/main" id="{88E6E5F8-4FB3-6444-8D91-413EA7D3B0C3}"/>
              </a:ext>
            </a:extLst>
          </p:cNvPr>
          <p:cNvSpPr/>
          <p:nvPr/>
        </p:nvSpPr>
        <p:spPr>
          <a:xfrm rot="5400000">
            <a:off x="2405336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11/20/23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05362" y="1064895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05209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582017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3708</TotalTime>
  <Words>2534</Words>
  <Application>Microsoft Macintosh PowerPoint</Application>
  <PresentationFormat>On-screen Show (4:3)</PresentationFormat>
  <Paragraphs>638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Unicode MS</vt:lpstr>
      <vt:lpstr>Arial</vt:lpstr>
      <vt:lpstr>Calibri</vt:lpstr>
      <vt:lpstr>Calibri Light</vt:lpstr>
      <vt:lpstr>Consolas</vt:lpstr>
      <vt:lpstr>inherit</vt:lpstr>
      <vt:lpstr>Lato</vt:lpstr>
      <vt:lpstr>1_Office Theme</vt:lpstr>
      <vt:lpstr>Text Mining</vt:lpstr>
      <vt:lpstr>Mo’ Packages Mo’ Problems</vt:lpstr>
      <vt:lpstr>Shameless Plug #1</vt:lpstr>
      <vt:lpstr>Shameless Plug #2</vt:lpstr>
      <vt:lpstr>Agenda</vt:lpstr>
      <vt:lpstr>What is Text Mining?</vt:lpstr>
      <vt:lpstr>What is Text Mining?</vt:lpstr>
      <vt:lpstr>TM Project Workflow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  <vt:lpstr>Agenda</vt:lpstr>
      <vt:lpstr>A safe/supportive learning environment</vt:lpstr>
      <vt:lpstr>A_Keyword_Scanning_revised.R</vt:lpstr>
      <vt:lpstr>Let’s Practice!</vt:lpstr>
      <vt:lpstr>Remember This?</vt:lpstr>
      <vt:lpstr>R for Cleaning Steps</vt:lpstr>
      <vt:lpstr>Library TM Functions</vt:lpstr>
      <vt:lpstr>Library qdap Functions</vt:lpstr>
      <vt:lpstr>Custom Functions</vt:lpstr>
      <vt:lpstr>Nuances &amp; Inputs for Setting Up a TM Project</vt:lpstr>
      <vt:lpstr>PowerPoint Presentation</vt:lpstr>
      <vt:lpstr>For Bag of Words, how is data organized?</vt:lpstr>
      <vt:lpstr>Agenda</vt:lpstr>
      <vt:lpstr>PowerPoint Presentation</vt:lpstr>
      <vt:lpstr>PowerPoint Presentation</vt:lpstr>
      <vt:lpstr>PowerPoint Presentation</vt:lpstr>
      <vt:lpstr>PowerPoint Presentation</vt:lpstr>
      <vt:lpstr>Back to C_Dendrogram.R</vt:lpstr>
      <vt:lpstr>PowerPoint Presentation</vt:lpstr>
      <vt:lpstr>PowerPoint Presentation</vt:lpstr>
      <vt:lpstr>Back to C_Dendrogram.R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133</cp:revision>
  <cp:lastPrinted>2018-11-26T18:56:28Z</cp:lastPrinted>
  <dcterms:created xsi:type="dcterms:W3CDTF">2018-05-23T17:24:59Z</dcterms:created>
  <dcterms:modified xsi:type="dcterms:W3CDTF">2023-11-21T00:50:14Z</dcterms:modified>
</cp:coreProperties>
</file>